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  and  security</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1834516" y="6087067"/>
            <a:ext cx="14692038" cy="23526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p>
          <a:p>
            <a:pPr algn="l">
              <a:lnSpc>
                <a:spcPts val="3600"/>
              </a:lnSpc>
            </a:pPr>
            <a:r>
              <a:rPr lang="en-US" sz="3000">
                <a:solidFill>
                  <a:srgbClr val="1482AC"/>
                </a:solidFill>
                <a:latin typeface="Arial Bold"/>
              </a:rPr>
              <a:t> Name: Anu priya.G</a:t>
            </a:r>
          </a:p>
          <a:p>
            <a:pPr algn="l">
              <a:lnSpc>
                <a:spcPts val="3600"/>
              </a:lnSpc>
            </a:pPr>
            <a:r>
              <a:rPr lang="en-US" sz="3000">
                <a:solidFill>
                  <a:srgbClr val="1482AC"/>
                </a:solidFill>
                <a:latin typeface="Arial Bold"/>
              </a:rPr>
              <a:t>College Name: DMI Engineering College</a:t>
            </a:r>
          </a:p>
          <a:p>
            <a:pPr algn="l">
              <a:lnSpc>
                <a:spcPts val="3600"/>
              </a:lnSpc>
            </a:pPr>
            <a:r>
              <a:rPr lang="en-US" sz="3000">
                <a:solidFill>
                  <a:srgbClr val="1482AC"/>
                </a:solidFill>
                <a:latin typeface="Arial Bold"/>
              </a:rPr>
              <a:t>Department: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0F0F0F"/>
                </a:solidFill>
                <a:latin typeface="Zen Maru Gothic"/>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Example: Currently Rental bikes are introduced in many urban cities for the enhancement of mobility comfort. It is important to make the rental bike available and accessible to the public at the right time as it lessens the waiting time. Eventually, providing the city with a stable supply of rental bikes becomes a major concern. The crucial part is the prediction of bike count required at each hour for the stable supply of rental bikes.</a:t>
            </a:r>
          </a:p>
          <a:p>
            <a:pPr algn="l">
              <a:lnSpc>
                <a:spcPts val="475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marL="325755" indent="-162878" lvl="1">
              <a:lnSpc>
                <a:spcPts val="2376"/>
              </a:lnSpc>
              <a:buFont typeface="Arial"/>
              <a:buChar char="•"/>
            </a:pPr>
            <a:r>
              <a:rPr lang="en-US" sz="1800" spc="16">
                <a:solidFill>
                  <a:srgbClr val="404040"/>
                </a:solidFill>
                <a:latin typeface="TT Rounds Condensed Bold"/>
              </a:rPr>
              <a:t>Data Collection:</a:t>
            </a:r>
          </a:p>
          <a:p>
            <a:pPr algn="l" marL="812482" indent="-270828" lvl="2">
              <a:lnSpc>
                <a:spcPts val="2160"/>
              </a:lnSpc>
              <a:buFont typeface="Arial"/>
              <a:buChar char="⚬"/>
            </a:pPr>
            <a:r>
              <a:rPr lang="en-US" sz="1800" spc="16">
                <a:solidFill>
                  <a:srgbClr val="404040"/>
                </a:solidFill>
                <a:latin typeface="TT Rounds Condensed Bold"/>
              </a:rPr>
              <a:t>Gather historical data on bike rentals, including time, date, location, and other relevant factors.</a:t>
            </a:r>
          </a:p>
          <a:p>
            <a:pPr algn="l" marL="812482" indent="-270828" lvl="2">
              <a:lnSpc>
                <a:spcPts val="2160"/>
              </a:lnSpc>
              <a:buFont typeface="Arial"/>
              <a:buChar char="⚬"/>
            </a:pPr>
            <a:r>
              <a:rPr lang="en-US" sz="1800" spc="16">
                <a:solidFill>
                  <a:srgbClr val="404040"/>
                </a:solidFill>
                <a:latin typeface="TT Rounds Condensed Bold"/>
              </a:rPr>
              <a:t>Utilize real-time data sources, such as weather conditions, events, and holidays, to enhance prediction accuracy.</a:t>
            </a:r>
          </a:p>
          <a:p>
            <a:pPr algn="l" marL="325755" indent="-162878" lvl="1">
              <a:lnSpc>
                <a:spcPts val="2376"/>
              </a:lnSpc>
              <a:buFont typeface="Arial"/>
              <a:buChar char="•"/>
            </a:pPr>
            <a:r>
              <a:rPr lang="en-US" sz="1800" spc="16">
                <a:solidFill>
                  <a:srgbClr val="404040"/>
                </a:solidFill>
                <a:latin typeface="TT Rounds Condensed Bold"/>
              </a:rPr>
              <a:t>Data Preprocessing:</a:t>
            </a:r>
          </a:p>
          <a:p>
            <a:pPr algn="l" marL="812482" indent="-270828" lvl="2">
              <a:lnSpc>
                <a:spcPts val="2160"/>
              </a:lnSpc>
              <a:buFont typeface="Arial"/>
              <a:buChar char="⚬"/>
            </a:pPr>
            <a:r>
              <a:rPr lang="en-US" sz="1800" spc="16">
                <a:solidFill>
                  <a:srgbClr val="404040"/>
                </a:solidFill>
                <a:latin typeface="TT Rounds Condensed Bold"/>
              </a:rPr>
              <a:t>Clean and preprocess the collected data to handle missing values, outliers, and inconsistencies.</a:t>
            </a:r>
          </a:p>
          <a:p>
            <a:pPr algn="l" marL="812482" indent="-270828" lvl="2">
              <a:lnSpc>
                <a:spcPts val="2160"/>
              </a:lnSpc>
              <a:buFont typeface="Arial"/>
              <a:buChar char="⚬"/>
            </a:pPr>
            <a:r>
              <a:rPr lang="en-US" sz="1800" spc="16">
                <a:solidFill>
                  <a:srgbClr val="404040"/>
                </a:solidFill>
                <a:latin typeface="TT Rounds Condensed Bold"/>
              </a:rPr>
              <a:t>Feature engineering to extract relevant features from the data that might impact bike demand.</a:t>
            </a:r>
          </a:p>
          <a:p>
            <a:pPr algn="l" marL="325755" indent="-162878" lvl="1">
              <a:lnSpc>
                <a:spcPts val="2376"/>
              </a:lnSpc>
              <a:buFont typeface="Arial"/>
              <a:buChar char="•"/>
            </a:pPr>
            <a:r>
              <a:rPr lang="en-US" sz="1800" spc="16">
                <a:solidFill>
                  <a:srgbClr val="404040"/>
                </a:solidFill>
                <a:latin typeface="TT Rounds Condensed Bold"/>
              </a:rPr>
              <a:t>Machine Learning Algorithm:</a:t>
            </a:r>
          </a:p>
          <a:p>
            <a:pPr algn="l" marL="812482" indent="-270828" lvl="2">
              <a:lnSpc>
                <a:spcPts val="2160"/>
              </a:lnSpc>
              <a:buFont typeface="Arial"/>
              <a:buChar char="⚬"/>
            </a:pPr>
            <a:r>
              <a:rPr lang="en-US" sz="1800" spc="16">
                <a:solidFill>
                  <a:srgbClr val="404040"/>
                </a:solidFill>
                <a:latin typeface="TT Rounds Condensed Bold"/>
              </a:rPr>
              <a:t>Implement a machine learning algorithm, such as a time-series forecasting model (e.g., ARIMA, SARIMA, or LSTM), to predict bike counts based on historical patterns.</a:t>
            </a:r>
          </a:p>
          <a:p>
            <a:pPr algn="l" marL="812482" indent="-270828" lvl="2">
              <a:lnSpc>
                <a:spcPts val="2160"/>
              </a:lnSpc>
              <a:buFont typeface="Arial"/>
              <a:buChar char="⚬"/>
            </a:pPr>
            <a:r>
              <a:rPr lang="en-US" sz="1800" spc="16">
                <a:solidFill>
                  <a:srgbClr val="404040"/>
                </a:solidFill>
                <a:latin typeface="TT Rounds Condensed Bold"/>
              </a:rPr>
              <a:t>Consider incorporating other factors like weather conditions, day of the week, and special events to improve prediction accuracy.</a:t>
            </a:r>
          </a:p>
          <a:p>
            <a:pPr algn="l" marL="325755" indent="-162878" lvl="1">
              <a:lnSpc>
                <a:spcPts val="2376"/>
              </a:lnSpc>
              <a:buFont typeface="Arial"/>
              <a:buChar char="•"/>
            </a:pPr>
            <a:r>
              <a:rPr lang="en-US" sz="1800" spc="16">
                <a:solidFill>
                  <a:srgbClr val="404040"/>
                </a:solidFill>
                <a:latin typeface="TT Rounds Condensed Bold"/>
              </a:rPr>
              <a:t>Deployment:</a:t>
            </a:r>
          </a:p>
          <a:p>
            <a:pPr algn="l" marL="812482" indent="-270828" lvl="2">
              <a:lnSpc>
                <a:spcPts val="2160"/>
              </a:lnSpc>
              <a:buFont typeface="Arial"/>
              <a:buChar char="⚬"/>
            </a:pPr>
            <a:r>
              <a:rPr lang="en-US" sz="1800" spc="16">
                <a:solidFill>
                  <a:srgbClr val="404040"/>
                </a:solidFill>
                <a:latin typeface="TT Rounds Condensed Bold"/>
              </a:rPr>
              <a:t>Develop a user-friendly interface or application that provides real-time predictions for bike counts at different hours.</a:t>
            </a:r>
          </a:p>
          <a:p>
            <a:pPr algn="l" marL="812482" indent="-270828" lvl="2">
              <a:lnSpc>
                <a:spcPts val="2160"/>
              </a:lnSpc>
              <a:buFont typeface="Arial"/>
              <a:buChar char="⚬"/>
            </a:pPr>
            <a:r>
              <a:rPr lang="en-US" sz="1800" spc="16">
                <a:solidFill>
                  <a:srgbClr val="404040"/>
                </a:solidFill>
                <a:latin typeface="TT Rounds Condensed Bold"/>
              </a:rPr>
              <a:t>Deploy the solution on a scalable and reliable platform, considering factors like server infrastructure, response time, and user accessibility.</a:t>
            </a:r>
          </a:p>
          <a:p>
            <a:pPr algn="l" marL="325755" indent="-162878" lvl="1">
              <a:lnSpc>
                <a:spcPts val="2376"/>
              </a:lnSpc>
              <a:buFont typeface="Arial"/>
              <a:buChar char="•"/>
            </a:pPr>
            <a:r>
              <a:rPr lang="en-US" sz="1800" spc="16">
                <a:solidFill>
                  <a:srgbClr val="404040"/>
                </a:solidFill>
                <a:latin typeface="TT Rounds Condensed Bold"/>
              </a:rPr>
              <a:t>Evaluation:</a:t>
            </a:r>
          </a:p>
          <a:p>
            <a:pPr algn="l" marL="812482" indent="-270828" lvl="2">
              <a:lnSpc>
                <a:spcPts val="2160"/>
              </a:lnSpc>
              <a:buFont typeface="Arial"/>
              <a:buChar char="⚬"/>
            </a:pPr>
            <a:r>
              <a:rPr lang="en-US" sz="1800" spc="16">
                <a:solidFill>
                  <a:srgbClr val="404040"/>
                </a:solidFill>
                <a:latin typeface="TT Rounds Condensed Bold"/>
              </a:rPr>
              <a:t>Assess the model's performance using appropriate metrics such as Mean Absolute Error (MAE), Root Mean Squared Error (RMSE), or other relevant metrics.</a:t>
            </a:r>
          </a:p>
          <a:p>
            <a:pPr algn="l" marL="812482" indent="-270828" lvl="2">
              <a:lnSpc>
                <a:spcPts val="2160"/>
              </a:lnSpc>
              <a:buFont typeface="Arial"/>
              <a:buChar char="⚬"/>
            </a:pPr>
            <a:r>
              <a:rPr lang="en-US" sz="1800" spc="16">
                <a:solidFill>
                  <a:srgbClr val="404040"/>
                </a:solidFill>
                <a:latin typeface="TT Rounds Condensed Bold"/>
              </a:rPr>
              <a:t>Fine-tune the model based on feedback and continuous monitoring of prediction accuracy.</a:t>
            </a:r>
          </a:p>
          <a:p>
            <a:pPr algn="l" marL="812482" indent="-270828" lvl="2">
              <a:lnSpc>
                <a:spcPts val="2160"/>
              </a:lnSpc>
              <a:buFont typeface="Arial"/>
              <a:buChar char="⚬"/>
            </a:pPr>
            <a:r>
              <a:rPr lang="en-US" sz="1800" spc="-14">
                <a:solidFill>
                  <a:srgbClr val="404040"/>
                </a:solidFill>
                <a:latin typeface="Zen Maru Gothic"/>
              </a:rPr>
              <a:t>Result:</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marL="488632" indent="-244316" lvl="1">
              <a:lnSpc>
                <a:spcPts val="3564"/>
              </a:lnSpc>
              <a:buFont typeface="Arial"/>
              <a:buChar char="•"/>
            </a:pPr>
            <a:r>
              <a:rPr lang="en-US" sz="2700" spc="-21">
                <a:solidFill>
                  <a:srgbClr val="0F0F0F"/>
                </a:solidFill>
                <a:latin typeface="Zen Maru Gothic Bold"/>
              </a:rPr>
              <a:t>System requirements</a:t>
            </a:r>
          </a:p>
          <a:p>
            <a:pPr algn="l" marL="488632" indent="-244316" lvl="1">
              <a:lnSpc>
                <a:spcPts val="3564"/>
              </a:lnSpc>
              <a:buFont typeface="Arial"/>
              <a:buChar char="•"/>
            </a:pPr>
            <a:r>
              <a:rPr lang="en-US" sz="2700" spc="-21">
                <a:solidFill>
                  <a:srgbClr val="0F0F0F"/>
                </a:solidFill>
                <a:latin typeface="Zen Maru Gothic Bold"/>
              </a:rPr>
              <a:t>Library required to build the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a:rPr>
              <a:t>In the Algorithm section, describe the machine learning algorithm chosen for predicting bike counts. Here's an example structure for this section:</a:t>
            </a:r>
          </a:p>
          <a:p>
            <a:pPr algn="l" marL="380048" indent="-190024" lvl="1">
              <a:lnSpc>
                <a:spcPts val="2772"/>
              </a:lnSpc>
              <a:buFont typeface="Arial"/>
              <a:buChar char="•"/>
            </a:pPr>
            <a:r>
              <a:rPr lang="en-US" sz="2100" spc="-17">
                <a:solidFill>
                  <a:srgbClr val="404040"/>
                </a:solidFill>
                <a:latin typeface="Zen Maru Gothic Bold"/>
              </a:rPr>
              <a:t>Algorithm Selection:</a:t>
            </a:r>
          </a:p>
          <a:p>
            <a:pPr algn="l" marL="866775" indent="-288925" lvl="2">
              <a:lnSpc>
                <a:spcPts val="2520"/>
              </a:lnSpc>
              <a:buFont typeface="Arial"/>
              <a:buChar char="⚬"/>
            </a:pPr>
            <a:r>
              <a:rPr lang="en-US" sz="2100" spc="-17">
                <a:solidFill>
                  <a:srgbClr val="404040"/>
                </a:solidFill>
                <a:latin typeface="Zen Maru Gothic"/>
              </a:rPr>
              <a:t>Provide a brief overview of the chosen algorithm (e.g., time-series forecasting model, like ARIMA or LSTM) and justify its selection based on the problem statement and data characteristics.</a:t>
            </a:r>
          </a:p>
          <a:p>
            <a:pPr algn="l" marL="380048" indent="-190024" lvl="1">
              <a:lnSpc>
                <a:spcPts val="2772"/>
              </a:lnSpc>
              <a:buFont typeface="Arial"/>
              <a:buChar char="•"/>
            </a:pPr>
            <a:r>
              <a:rPr lang="en-US" sz="2100" spc="-17">
                <a:solidFill>
                  <a:srgbClr val="404040"/>
                </a:solidFill>
                <a:latin typeface="Zen Maru Gothic Bold"/>
              </a:rPr>
              <a:t>Data Input:</a:t>
            </a:r>
          </a:p>
          <a:p>
            <a:pPr algn="l" marL="866775" indent="-288925" lvl="2">
              <a:lnSpc>
                <a:spcPts val="2520"/>
              </a:lnSpc>
              <a:buFont typeface="Arial"/>
              <a:buChar char="⚬"/>
            </a:pPr>
            <a:r>
              <a:rPr lang="en-US" sz="2100" spc="-17">
                <a:solidFill>
                  <a:srgbClr val="404040"/>
                </a:solidFill>
                <a:latin typeface="Zen Maru Gothic"/>
              </a:rPr>
              <a:t>Specify the input features used by the algorithm, such as historical bike rental data, weather conditions, day of the week, and any other relevant factors.</a:t>
            </a:r>
          </a:p>
          <a:p>
            <a:pPr algn="l" marL="380048" indent="-190024" lvl="1">
              <a:lnSpc>
                <a:spcPts val="2772"/>
              </a:lnSpc>
              <a:buFont typeface="Arial"/>
              <a:buChar char="•"/>
            </a:pPr>
            <a:r>
              <a:rPr lang="en-US" sz="2100" spc="-17">
                <a:solidFill>
                  <a:srgbClr val="404040"/>
                </a:solidFill>
                <a:latin typeface="Zen Maru Gothic Bold"/>
              </a:rPr>
              <a:t>Training Process:</a:t>
            </a:r>
          </a:p>
          <a:p>
            <a:pPr algn="l" marL="866775" indent="-288925" lvl="2">
              <a:lnSpc>
                <a:spcPts val="2520"/>
              </a:lnSpc>
              <a:buFont typeface="Arial"/>
              <a:buChar char="⚬"/>
            </a:pPr>
            <a:r>
              <a:rPr lang="en-US" sz="2100" spc="-17">
                <a:solidFill>
                  <a:srgbClr val="404040"/>
                </a:solidFill>
                <a:latin typeface="Zen Maru Gothic"/>
              </a:rPr>
              <a:t>Explain how the algorithm is trained using historical data. Highlight any specific considerations or techniques employed, such as cross-validation or hyperparameter tuning.</a:t>
            </a:r>
          </a:p>
          <a:p>
            <a:pPr algn="l" marL="380048" indent="-190024" lvl="1">
              <a:lnSpc>
                <a:spcPts val="2772"/>
              </a:lnSpc>
              <a:buFont typeface="Arial"/>
              <a:buChar char="•"/>
            </a:pPr>
            <a:r>
              <a:rPr lang="en-US" sz="2100" spc="-17">
                <a:solidFill>
                  <a:srgbClr val="404040"/>
                </a:solidFill>
                <a:latin typeface="Zen Maru Gothic Bold"/>
              </a:rPr>
              <a:t>Prediction Process:</a:t>
            </a:r>
          </a:p>
          <a:p>
            <a:pPr algn="l" marL="866775" indent="-288925" lvl="2">
              <a:lnSpc>
                <a:spcPts val="2520"/>
              </a:lnSpc>
              <a:buFont typeface="Arial"/>
              <a:buChar char="⚬"/>
            </a:pPr>
            <a:r>
              <a:rPr lang="en-US" sz="2100" spc="-17">
                <a:solidFill>
                  <a:srgbClr val="404040"/>
                </a:solidFill>
                <a:latin typeface="Zen Maru Gothic"/>
              </a:rPr>
              <a:t>Detail how the trained algorithm makes predictions for future bike counts. Discuss any real-time data inputs considered during the prediction phase.</a:t>
            </a:r>
          </a:p>
          <a:p>
            <a:pPr algn="l" marL="866775" indent="-288925" lvl="2">
              <a:lnSpc>
                <a:spcPts val="277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Present the results of the machine learning model in terms of its accuracy and effectiveness in predicting bike counts. Include visualizations and comparisons between predicted and actual counts to highlight the model's performance.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0F0F0F"/>
                </a:solidFill>
                <a:latin typeface="Zen Maru Gothic"/>
              </a:rPr>
              <a:t>Summarize the findings and discuss the effectiveness of the proposed solution. Highlight any challenges encountered during the implementation and potential improvements. Emphasize the importance of accurate bike count predictions for ensuring a stable supply of rental bikes in urban areas.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60659"/>
            <a:ext cx="16361543" cy="6956646"/>
          </a:xfrm>
          <a:prstGeom prst="rect">
            <a:avLst/>
          </a:prstGeom>
        </p:spPr>
        <p:txBody>
          <a:bodyPr anchor="t" rtlCol="false" tIns="0" lIns="0" bIns="0" rIns="0">
            <a:spAutoFit/>
          </a:bodyPr>
          <a:lstStyle/>
          <a:p>
            <a:pPr algn="l">
              <a:lnSpc>
                <a:spcPts val="3960"/>
              </a:lnSpc>
            </a:pPr>
          </a:p>
          <a:p>
            <a:pPr algn="l" marL="542925" indent="-271462" lvl="1">
              <a:lnSpc>
                <a:spcPts val="3960"/>
              </a:lnSpc>
              <a:buFont typeface="Arial"/>
              <a:buChar char="•"/>
            </a:pPr>
            <a:r>
              <a:rPr lang="en-US" sz="3000" spc="-24">
                <a:solidFill>
                  <a:srgbClr val="404040"/>
                </a:solidFill>
                <a:latin typeface="Zen Maru Gothic"/>
              </a:rPr>
              <a:t>Discuss potential enhancements and expansions for the system. This could include incorporating additional data sources, optimizing the algorithm for better performance, and expanding the system to cover multiple cities or regions. Consider the integration of emerging technologies such as edge computing or advanced machine learning techniques.</a:t>
            </a:r>
          </a:p>
          <a:p>
            <a:pPr algn="l" marL="542925" indent="-271462" lvl="1">
              <a:lnSpc>
                <a:spcPts val="3960"/>
              </a:lnSpc>
            </a:pP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DAGBjbEgb0o</dc:identifier>
  <dcterms:modified xsi:type="dcterms:W3CDTF">2011-08-01T06:04:30Z</dcterms:modified>
  <cp:revision>1</cp:revision>
  <dc:title>Keylogger and security.pptx</dc:title>
</cp:coreProperties>
</file>

<file path=docProps/thumbnail.jpeg>
</file>